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83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69" r:id="rId18"/>
    <p:sldId id="270" r:id="rId19"/>
    <p:sldId id="271" r:id="rId20"/>
    <p:sldId id="272" r:id="rId21"/>
    <p:sldId id="285" r:id="rId22"/>
    <p:sldId id="27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5EFF-C936-4E5D-859F-4AC25621069F}" type="datetimeFigureOut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74051-9CDE-4462-9E45-CD85A125E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08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https://www.linkedin.com/premium/products?displayProducts=&amp;family=sales&amp;c=1032&amp;trk=lss_web_sbd_mktg-me-product_hero_webvid-ft&amp;src=or-search&amp;veh=www.google.com.tw%7Cor-search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https://www.linkedin.com/help/sales-navigator/answer/49981/viewing-and-saving-leads-in-sales-navigator?lang=en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Sales Navigator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https://read01.com/jjKmPG.html</a:t>
            </a:r>
          </a:p>
          <a:p>
            <a:r>
              <a:rPr lang="en-US" altLang="zh-TW" smtClean="0"/>
              <a:t>http://blog.csdn.net/zouxy09/article/details/24971995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68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https://zh.wikipedia.org/wiki/%E7%AE%B1%E5%BD%A2%E5%9C%96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29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https://www.cs.umd.edu/class/fall2009/cmsc858l/lecs/Lec06-graphsum.pdf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69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http://www.csie.ntnu.edu.tw/~u91029/Matching.html#2</a:t>
            </a:r>
          </a:p>
          <a:p>
            <a:r>
              <a:rPr lang="en-US" altLang="zh-TW" dirty="0" smtClean="0"/>
              <a:t>https://en.wikipedia.org/wiki/Sigmoid_function</a:t>
            </a:r>
          </a:p>
          <a:p>
            <a:r>
              <a:rPr lang="en-US" altLang="zh-TW" dirty="0" smtClean="0"/>
              <a:t>http://marketing.bankshung.net/2012/03/hits.html</a:t>
            </a:r>
          </a:p>
          <a:p>
            <a:r>
              <a:rPr lang="en-US" altLang="zh-TW" dirty="0" smtClean="0"/>
              <a:t>https://en.wikipedia.org/wiki/Heuristic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21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0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https://en.wikipedia.org/wiki/Kendall_rank_correlation_coefficient</a:t>
            </a:r>
          </a:p>
          <a:p>
            <a:r>
              <a:rPr lang="en-US" altLang="zh-TW" dirty="0" smtClean="0"/>
              <a:t>http://b20259isgood.blogspot.tw/2014/07/ndcg.html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051-9CDE-4462-9E45-CD85A125E79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96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EA56F8-C35B-4290-85BD-52FC5B029998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701B-D695-471C-9824-EB6BB755F93B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981B-F5AB-408B-9C96-AF1B93906637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894EF4-AA3F-4141-844D-1EA12F57E301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464B26-C6D4-4548-81B2-2EA7BEE1304C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A153-10BC-4ED4-B4BB-1D9E32976F2B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058-A88D-4560-84BF-EF512B7B1981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ACF7F4-497B-422A-B8E2-1A68E7C76663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6BB4-FB96-43A7-BADA-35BECE45667A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173FAF-AC8C-45A5-BC41-3606E6F8BE66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482936-33EB-4F0E-A7D7-8F4C76EF21EB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F38872-E534-48A9-A9D1-2C5915299C00}" type="datetime1">
              <a:rPr lang="zh-TW" altLang="en-US" smtClean="0"/>
              <a:t>2016/10/25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3DF14C-DC91-4DF5-A84C-E548ED58BB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Identifying Decision Makers from Professional Social</a:t>
            </a:r>
            <a:br>
              <a:rPr lang="en-US" altLang="zh-TW" dirty="0"/>
            </a:br>
            <a:r>
              <a:rPr lang="en-US" altLang="zh-TW" dirty="0"/>
              <a:t>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Speaker: Jim-An Tsai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Advisor: Professor </a:t>
            </a:r>
            <a:r>
              <a:rPr lang="en-US" altLang="zh-TW" dirty="0" err="1">
                <a:solidFill>
                  <a:schemeClr val="tx1"/>
                </a:solidFill>
              </a:rPr>
              <a:t>Jia</a:t>
            </a:r>
            <a:r>
              <a:rPr lang="en-US" altLang="zh-TW" dirty="0">
                <a:solidFill>
                  <a:schemeClr val="tx1"/>
                </a:solidFill>
              </a:rPr>
              <a:t>-ling </a:t>
            </a:r>
            <a:r>
              <a:rPr lang="en-US" altLang="zh-TW" dirty="0" err="1">
                <a:solidFill>
                  <a:schemeClr val="tx1"/>
                </a:solidFill>
              </a:rPr>
              <a:t>Koh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Author:</a:t>
            </a:r>
            <a:r>
              <a:rPr lang="en-US" altLang="zh-TW" b="0" dirty="0" err="1"/>
              <a:t>Shipeng</a:t>
            </a:r>
            <a:r>
              <a:rPr lang="en-US" altLang="zh-TW" b="0" dirty="0"/>
              <a:t> </a:t>
            </a:r>
            <a:r>
              <a:rPr lang="en-US" altLang="zh-TW" b="0" dirty="0" smtClean="0"/>
              <a:t>Yu, </a:t>
            </a:r>
            <a:r>
              <a:rPr lang="en-US" altLang="zh-TW" b="0" dirty="0" err="1"/>
              <a:t>Evangelia</a:t>
            </a:r>
            <a:r>
              <a:rPr lang="en-US" altLang="zh-TW" b="0" dirty="0"/>
              <a:t> </a:t>
            </a:r>
            <a:r>
              <a:rPr lang="en-US" altLang="zh-TW" b="0" dirty="0" err="1" smtClean="0"/>
              <a:t>Christakopoulou</a:t>
            </a:r>
            <a:r>
              <a:rPr lang="en-US" altLang="zh-TW" b="0" dirty="0" smtClean="0"/>
              <a:t>, </a:t>
            </a:r>
            <a:r>
              <a:rPr lang="en-US" altLang="zh-TW" b="0" dirty="0"/>
              <a:t>Abhishek Gupta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Date:2016/10/25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Source: </a:t>
            </a:r>
            <a:r>
              <a:rPr lang="en-US" altLang="zh-TW" b="0" dirty="0">
                <a:solidFill>
                  <a:schemeClr val="tx1"/>
                </a:solidFill>
              </a:rPr>
              <a:t>KDD </a:t>
            </a:r>
            <a:r>
              <a:rPr lang="en-US" altLang="zh-TW" b="0" dirty="0" smtClean="0">
                <a:solidFill>
                  <a:schemeClr val="tx1"/>
                </a:solidFill>
              </a:rPr>
              <a:t>’16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8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altLang="zh-TW" dirty="0"/>
              <a:t>Ground Truth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en-US" altLang="zh-TW" dirty="0" smtClean="0"/>
              <a:t>Discount factors</a:t>
            </a:r>
          </a:p>
          <a:p>
            <a:r>
              <a:rPr lang="en-US" altLang="zh-TW" dirty="0" smtClean="0"/>
              <a:t>1. </a:t>
            </a:r>
            <a:r>
              <a:rPr lang="en-US" altLang="zh-TW" dirty="0"/>
              <a:t>High-outgoing-</a:t>
            </a:r>
            <a:r>
              <a:rPr lang="en-US" altLang="zh-TW" dirty="0" err="1"/>
              <a:t>inMail</a:t>
            </a:r>
            <a:r>
              <a:rPr lang="en-US" altLang="zh-TW" dirty="0"/>
              <a:t> discount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295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60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3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zh-TW" dirty="0"/>
              <a:t>Ground Truth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en-US" altLang="zh-TW" dirty="0" smtClean="0"/>
              <a:t>2. </a:t>
            </a:r>
            <a:r>
              <a:rPr lang="en-US" altLang="zh-TW" dirty="0"/>
              <a:t>Peer-comparison </a:t>
            </a:r>
            <a:r>
              <a:rPr lang="en-US" altLang="zh-TW" dirty="0" smtClean="0"/>
              <a:t>discount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0" y="1556792"/>
            <a:ext cx="5295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010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of </a:t>
            </a:r>
            <a:r>
              <a:rPr lang="en-US" altLang="zh-TW" dirty="0" err="1" smtClean="0"/>
              <a:t>Sparsity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80392"/>
            <a:ext cx="4054077" cy="369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1" y="1607515"/>
            <a:ext cx="3905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Member </a:t>
            </a:r>
            <a:r>
              <a:rPr lang="en-US" altLang="zh-TW" dirty="0" smtClean="0"/>
              <a:t>Profile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Connection </a:t>
            </a:r>
            <a:r>
              <a:rPr lang="en-US" altLang="zh-TW" dirty="0" smtClean="0"/>
              <a:t>Graph</a:t>
            </a:r>
          </a:p>
          <a:p>
            <a:endParaRPr lang="en-US" altLang="zh-TW" dirty="0"/>
          </a:p>
          <a:p>
            <a:r>
              <a:rPr lang="en-US" altLang="zh-TW" dirty="0" smtClean="0"/>
              <a:t>3. </a:t>
            </a:r>
            <a:r>
              <a:rPr lang="en-US" altLang="zh-TW" dirty="0"/>
              <a:t>Invitation </a:t>
            </a:r>
            <a:r>
              <a:rPr lang="en-US" altLang="zh-TW" dirty="0" smtClean="0"/>
              <a:t>Graph</a:t>
            </a:r>
          </a:p>
          <a:p>
            <a:endParaRPr lang="en-US" altLang="zh-TW" dirty="0"/>
          </a:p>
          <a:p>
            <a:r>
              <a:rPr lang="en-US" altLang="zh-TW" dirty="0" smtClean="0"/>
              <a:t>4. Profile </a:t>
            </a:r>
            <a:r>
              <a:rPr lang="en-US" altLang="zh-TW" dirty="0"/>
              <a:t>View </a:t>
            </a:r>
            <a:r>
              <a:rPr lang="en-US" altLang="zh-TW" dirty="0" smtClean="0"/>
              <a:t>Graph</a:t>
            </a:r>
          </a:p>
          <a:p>
            <a:endParaRPr lang="en-US" altLang="zh-TW" dirty="0"/>
          </a:p>
          <a:p>
            <a:r>
              <a:rPr lang="en-US" altLang="zh-TW" dirty="0" smtClean="0"/>
              <a:t>5. </a:t>
            </a:r>
            <a:r>
              <a:rPr lang="en-US" altLang="zh-TW" dirty="0"/>
              <a:t>Lead Save </a:t>
            </a:r>
            <a:r>
              <a:rPr lang="en-US" altLang="zh-TW" dirty="0" smtClean="0"/>
              <a:t>Graph</a:t>
            </a:r>
          </a:p>
          <a:p>
            <a:endParaRPr lang="en-US" altLang="zh-TW" dirty="0"/>
          </a:p>
          <a:p>
            <a:r>
              <a:rPr lang="en-US" altLang="zh-TW" dirty="0" smtClean="0"/>
              <a:t>6.</a:t>
            </a:r>
            <a:r>
              <a:rPr lang="en-US" altLang="zh-TW" dirty="0"/>
              <a:t> </a:t>
            </a:r>
            <a:r>
              <a:rPr lang="en-US" altLang="zh-TW" dirty="0" err="1"/>
              <a:t>inMail</a:t>
            </a:r>
            <a:r>
              <a:rPr lang="en-US" altLang="zh-TW" dirty="0"/>
              <a:t> Graph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4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with Graph Summarization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233276" cy="264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43547" y="1628800"/>
            <a:ext cx="260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Ex: Connection Graph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11960" y="2055193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1. All-Degree</a:t>
            </a:r>
          </a:p>
          <a:p>
            <a:r>
              <a:rPr lang="en-US" altLang="zh-TW" dirty="0" smtClean="0"/>
              <a:t>DA </a:t>
            </a:r>
            <a:r>
              <a:rPr lang="en-US" altLang="zh-TW" dirty="0"/>
              <a:t>= 3</a:t>
            </a:r>
            <a:endParaRPr lang="zh-TW" altLang="zh-TW" dirty="0"/>
          </a:p>
          <a:p>
            <a:r>
              <a:rPr lang="en-US" altLang="zh-TW" dirty="0"/>
              <a:t>DB = 2</a:t>
            </a:r>
            <a:endParaRPr lang="zh-TW" altLang="zh-TW" dirty="0"/>
          </a:p>
          <a:p>
            <a:r>
              <a:rPr lang="en-US" altLang="zh-TW" dirty="0"/>
              <a:t>DC = 2</a:t>
            </a:r>
            <a:endParaRPr lang="zh-TW" altLang="zh-TW" dirty="0"/>
          </a:p>
          <a:p>
            <a:r>
              <a:rPr lang="en-US" altLang="zh-TW" dirty="0"/>
              <a:t>SP = 1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64360" y="3684921"/>
            <a:ext cx="1935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Sales-Degree</a:t>
            </a:r>
          </a:p>
          <a:p>
            <a:r>
              <a:rPr lang="en-US" altLang="zh-TW" dirty="0" smtClean="0"/>
              <a:t>DA </a:t>
            </a:r>
            <a:r>
              <a:rPr lang="en-US" altLang="zh-TW" dirty="0"/>
              <a:t>= </a:t>
            </a:r>
            <a:r>
              <a:rPr lang="en-US" altLang="zh-TW" dirty="0" smtClean="0"/>
              <a:t>1</a:t>
            </a:r>
            <a:endParaRPr lang="zh-TW" altLang="zh-TW" dirty="0"/>
          </a:p>
          <a:p>
            <a:r>
              <a:rPr lang="en-US" altLang="zh-TW" dirty="0"/>
              <a:t>DB = </a:t>
            </a:r>
            <a:r>
              <a:rPr lang="en-US" altLang="zh-TW" dirty="0" smtClean="0"/>
              <a:t>0</a:t>
            </a:r>
            <a:endParaRPr lang="zh-TW" altLang="zh-TW" dirty="0"/>
          </a:p>
          <a:p>
            <a:r>
              <a:rPr lang="en-US" altLang="zh-TW" dirty="0"/>
              <a:t>DC = </a:t>
            </a:r>
            <a:r>
              <a:rPr lang="en-US" altLang="zh-TW" dirty="0" smtClean="0"/>
              <a:t>0</a:t>
            </a:r>
            <a:endParaRPr lang="zh-TW" altLang="zh-TW" dirty="0"/>
          </a:p>
          <a:p>
            <a:r>
              <a:rPr lang="en-US" altLang="zh-TW" dirty="0"/>
              <a:t>SP = 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88224" y="2163476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 Ratio-Sales-All</a:t>
            </a:r>
          </a:p>
          <a:p>
            <a:r>
              <a:rPr lang="en-US" altLang="zh-TW" dirty="0" smtClean="0"/>
              <a:t>DA </a:t>
            </a:r>
            <a:r>
              <a:rPr lang="en-US" altLang="zh-TW" dirty="0"/>
              <a:t>= </a:t>
            </a:r>
            <a:r>
              <a:rPr lang="en-US" altLang="zh-TW" dirty="0" smtClean="0"/>
              <a:t>1/3</a:t>
            </a:r>
            <a:endParaRPr lang="zh-TW" altLang="zh-TW" dirty="0"/>
          </a:p>
          <a:p>
            <a:r>
              <a:rPr lang="en-US" altLang="zh-TW" dirty="0"/>
              <a:t>DB = </a:t>
            </a:r>
            <a:r>
              <a:rPr lang="en-US" altLang="zh-TW" dirty="0" smtClean="0"/>
              <a:t>0</a:t>
            </a:r>
            <a:endParaRPr lang="zh-TW" altLang="zh-TW" dirty="0"/>
          </a:p>
          <a:p>
            <a:r>
              <a:rPr lang="en-US" altLang="zh-TW" dirty="0"/>
              <a:t>DC = </a:t>
            </a:r>
            <a:r>
              <a:rPr lang="en-US" altLang="zh-TW" dirty="0" smtClean="0"/>
              <a:t>0</a:t>
            </a:r>
            <a:endParaRPr lang="zh-TW" altLang="zh-TW" dirty="0"/>
          </a:p>
          <a:p>
            <a:r>
              <a:rPr lang="en-US" altLang="zh-TW" dirty="0"/>
              <a:t>SP = 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Bipartite Graph Learning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00568" cy="34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802774" cy="91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14599"/>
            <a:ext cx="4802774" cy="114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4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Collected all LinkedIn </a:t>
            </a:r>
            <a:r>
              <a:rPr lang="en-US" altLang="zh-TW" dirty="0"/>
              <a:t>network data over the calendar year of 2015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2. </a:t>
            </a:r>
            <a:r>
              <a:rPr lang="en-US" altLang="zh-TW" dirty="0"/>
              <a:t>For </a:t>
            </a:r>
            <a:r>
              <a:rPr lang="en-US" altLang="zh-TW" dirty="0" smtClean="0"/>
              <a:t>offline </a:t>
            </a:r>
            <a:r>
              <a:rPr lang="en-US" altLang="zh-TW" dirty="0"/>
              <a:t>evaluation we randomly split the LinkedIn </a:t>
            </a:r>
            <a:r>
              <a:rPr lang="en-US" altLang="zh-TW" dirty="0" smtClean="0"/>
              <a:t>member base </a:t>
            </a:r>
            <a:r>
              <a:rPr lang="en-US" altLang="zh-TW" dirty="0"/>
              <a:t>into training (70%) and testing (30</a:t>
            </a:r>
            <a:r>
              <a:rPr lang="en-US" altLang="zh-TW" dirty="0" smtClean="0"/>
              <a:t>%).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4867290" cy="13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3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Experiment1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6166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6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Experiment2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7772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Experiment3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6792"/>
            <a:ext cx="85551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6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Presented LDMS, </a:t>
            </a:r>
            <a:r>
              <a:rPr lang="en-US" altLang="zh-TW" dirty="0"/>
              <a:t>the LinkedIn </a:t>
            </a:r>
            <a:r>
              <a:rPr lang="en-US" altLang="zh-TW" dirty="0" smtClean="0"/>
              <a:t>Decision Maker </a:t>
            </a:r>
            <a:r>
              <a:rPr lang="en-US" altLang="zh-TW" dirty="0"/>
              <a:t>Score, to capture the ability to make or </a:t>
            </a:r>
            <a:r>
              <a:rPr lang="en-US" altLang="zh-TW" dirty="0" smtClean="0"/>
              <a:t>influence</a:t>
            </a:r>
            <a:r>
              <a:rPr lang="en-US" altLang="zh-TW" dirty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buying decision for each of the 400M+ LinkedIn member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Within LinkedIn Sales Navigator, this score is used in </a:t>
            </a:r>
            <a:r>
              <a:rPr lang="en-US" altLang="zh-TW" dirty="0" smtClean="0"/>
              <a:t>refining </a:t>
            </a:r>
            <a:r>
              <a:rPr lang="en-US" altLang="zh-TW" dirty="0"/>
              <a:t>search ranking, improving lead recommendations </a:t>
            </a:r>
            <a:r>
              <a:rPr lang="en-US" altLang="zh-TW" dirty="0" smtClean="0"/>
              <a:t>and providing </a:t>
            </a:r>
            <a:r>
              <a:rPr lang="en-US" altLang="zh-TW" dirty="0"/>
              <a:t>additional insights about decision maker </a:t>
            </a:r>
            <a:r>
              <a:rPr lang="en-US" altLang="zh-TW" dirty="0" smtClean="0"/>
              <a:t>activity on </a:t>
            </a:r>
            <a:r>
              <a:rPr lang="en-US" altLang="zh-TW" dirty="0"/>
              <a:t>LinkedIn.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1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" y="1412776"/>
            <a:ext cx="75697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9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altLang="zh-TW" dirty="0" smtClean="0"/>
              <a:t>Linked 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8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I</a:t>
            </a:r>
            <a:r>
              <a:rPr lang="en-US" altLang="zh-TW" dirty="0" smtClean="0"/>
              <a:t>dentifying </a:t>
            </a:r>
            <a:r>
              <a:rPr lang="en-US" altLang="zh-TW" dirty="0"/>
              <a:t>decision makers in </a:t>
            </a:r>
            <a:r>
              <a:rPr lang="en-US" altLang="zh-TW" dirty="0" smtClean="0"/>
              <a:t>the professional </a:t>
            </a:r>
            <a:r>
              <a:rPr lang="en-US" altLang="zh-TW" dirty="0"/>
              <a:t>social networks within the LinkedIn ecosystem.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 </a:t>
            </a:r>
            <a:r>
              <a:rPr lang="en-US" altLang="zh-TW" dirty="0"/>
              <a:t>Q</a:t>
            </a:r>
            <a:r>
              <a:rPr lang="en-US" altLang="zh-TW" dirty="0" smtClean="0"/>
              <a:t>uantify </a:t>
            </a:r>
            <a:r>
              <a:rPr lang="en-US" altLang="zh-TW" dirty="0"/>
              <a:t>the ability of making a </a:t>
            </a:r>
            <a:r>
              <a:rPr lang="en-US" altLang="zh-TW" dirty="0" smtClean="0"/>
              <a:t>sales decision </a:t>
            </a:r>
            <a:r>
              <a:rPr lang="en-US" altLang="zh-TW" dirty="0"/>
              <a:t>for each of the 400M+ LinkedIn members.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46" y="3789040"/>
            <a:ext cx="5760640" cy="29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4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662"/>
          </a:xfrm>
        </p:spPr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028824" y="876300"/>
            <a:ext cx="5927551" cy="5810250"/>
            <a:chOff x="0" y="0"/>
            <a:chExt cx="5927551" cy="581025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191000" cy="11334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kern="100">
                  <a:effectLst/>
                  <a:ea typeface="新細明體"/>
                  <a:cs typeface="Times New Roman"/>
                </a:rPr>
                <a:t>LinkedIn.com and LinkedIn Sales Navigator information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7250" y="1733550"/>
              <a:ext cx="2362200" cy="866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kern="100">
                  <a:effectLst/>
                  <a:ea typeface="新細明體"/>
                  <a:cs typeface="Times New Roman"/>
                </a:rPr>
                <a:t>Preprocessing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5800" y="3152775"/>
              <a:ext cx="2743200" cy="12001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kern="100">
                  <a:effectLst/>
                  <a:ea typeface="新細明體"/>
                  <a:cs typeface="Times New Roman"/>
                </a:rPr>
                <a:t>Learning Approach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  <a:p>
              <a:pPr marL="342900" lvl="0" indent="-342900" algn="ctr"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kern="100">
                  <a:effectLst/>
                  <a:ea typeface="新細明體"/>
                  <a:cs typeface="Times New Roman"/>
                </a:rPr>
                <a:t>Graph Summarization learning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  <a:p>
              <a:pPr marL="342900" lvl="0" indent="-342900" algn="ctr"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kern="100">
                  <a:effectLst/>
                  <a:ea typeface="新細明體"/>
                  <a:cs typeface="Times New Roman"/>
                </a:rPr>
                <a:t>Bipartite Graph learning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42950" y="4848225"/>
              <a:ext cx="2621280" cy="9620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kern="100">
                  <a:effectLst/>
                  <a:ea typeface="新細明體"/>
                  <a:cs typeface="Times New Roman"/>
                </a:rPr>
                <a:t>Decision Maker Score of users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2019300" y="1133475"/>
              <a:ext cx="0" cy="600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2000250" y="2600325"/>
              <a:ext cx="0" cy="552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2000250" y="4352925"/>
              <a:ext cx="9525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4371975" y="238125"/>
              <a:ext cx="1314450" cy="733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00">
                  <a:effectLst/>
                  <a:ea typeface="新細明體"/>
                  <a:cs typeface="Times New Roman"/>
                </a:rPr>
                <a:t>Input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3" name="右大括弧 12"/>
            <p:cNvSpPr/>
            <p:nvPr/>
          </p:nvSpPr>
          <p:spPr>
            <a:xfrm>
              <a:off x="3562350" y="1800225"/>
              <a:ext cx="809625" cy="227647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4448174" y="2524125"/>
              <a:ext cx="1479377" cy="733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00">
                  <a:effectLst/>
                  <a:ea typeface="新細明體"/>
                  <a:cs typeface="Times New Roman"/>
                </a:rPr>
                <a:t>LDMS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3848100" y="4914900"/>
              <a:ext cx="1466850" cy="733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kern="100">
                  <a:effectLst/>
                  <a:ea typeface="新細明體"/>
                  <a:cs typeface="Times New Roman"/>
                </a:rPr>
                <a:t>Output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cxnSp>
        <p:nvCxnSpPr>
          <p:cNvPr id="17" name="直線單箭頭接點 16"/>
          <p:cNvCxnSpPr/>
          <p:nvPr/>
        </p:nvCxnSpPr>
        <p:spPr>
          <a:xfrm>
            <a:off x="2195736" y="5476875"/>
            <a:ext cx="1833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51520" y="4953000"/>
            <a:ext cx="1944216" cy="99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Elastic net classifier</a:t>
            </a:r>
            <a:endParaRPr lang="zh-TW" altLang="en-US" dirty="0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Setting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85378"/>
            <a:ext cx="7381929" cy="21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36291"/>
            <a:ext cx="738192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4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Ground Truth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key signal</a:t>
            </a:r>
          </a:p>
          <a:p>
            <a:pPr lvl="1"/>
            <a:r>
              <a:rPr lang="en-US" altLang="zh-TW" dirty="0" smtClean="0"/>
              <a:t>1. Profile View</a:t>
            </a:r>
          </a:p>
          <a:p>
            <a:pPr lvl="1"/>
            <a:r>
              <a:rPr lang="en-US" altLang="zh-TW" dirty="0" smtClean="0"/>
              <a:t>2. Save as Lead</a:t>
            </a:r>
          </a:p>
          <a:p>
            <a:pPr lvl="1"/>
            <a:r>
              <a:rPr lang="en-US" altLang="zh-TW" dirty="0" smtClean="0"/>
              <a:t>3. Connection Request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4. </a:t>
            </a:r>
            <a:r>
              <a:rPr lang="en-US" altLang="zh-TW" dirty="0" err="1" smtClean="0"/>
              <a:t>inMail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277003" cy="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3257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392619" y="4009489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= 5</a:t>
            </a:r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46" y="3786104"/>
            <a:ext cx="352920" cy="3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3DF14C-DC91-4DF5-A84C-E548ED58BB5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0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414</Words>
  <Application>Microsoft Office PowerPoint</Application>
  <PresentationFormat>如螢幕大小 (4:3)</PresentationFormat>
  <Paragraphs>154</Paragraphs>
  <Slides>22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壁窗</vt:lpstr>
      <vt:lpstr>Identifying Decision Makers from Professional Social Networks</vt:lpstr>
      <vt:lpstr>Outline</vt:lpstr>
      <vt:lpstr>Motivation</vt:lpstr>
      <vt:lpstr>Linked in</vt:lpstr>
      <vt:lpstr>Purpose</vt:lpstr>
      <vt:lpstr>Framework</vt:lpstr>
      <vt:lpstr>Outline</vt:lpstr>
      <vt:lpstr>Problem Setting</vt:lpstr>
      <vt:lpstr>Ground Truth</vt:lpstr>
      <vt:lpstr>Ground Truth</vt:lpstr>
      <vt:lpstr>Ground Truth</vt:lpstr>
      <vt:lpstr>Problem of Sparsity</vt:lpstr>
      <vt:lpstr>Features</vt:lpstr>
      <vt:lpstr>Learning with Graph Summarization</vt:lpstr>
      <vt:lpstr>Bipartite Graph Learning</vt:lpstr>
      <vt:lpstr>Outline</vt:lpstr>
      <vt:lpstr>Data Setting</vt:lpstr>
      <vt:lpstr>Experiment1</vt:lpstr>
      <vt:lpstr>Experiment2</vt:lpstr>
      <vt:lpstr>Experiment3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jiman tsai</dc:creator>
  <cp:lastModifiedBy>jiman tsai</cp:lastModifiedBy>
  <cp:revision>18</cp:revision>
  <dcterms:created xsi:type="dcterms:W3CDTF">2016-10-24T22:12:41Z</dcterms:created>
  <dcterms:modified xsi:type="dcterms:W3CDTF">2016-10-24T23:54:13Z</dcterms:modified>
</cp:coreProperties>
</file>